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6" r:id="rId3"/>
    <p:sldId id="258" r:id="rId4"/>
    <p:sldId id="260" r:id="rId5"/>
    <p:sldId id="261" r:id="rId6"/>
    <p:sldId id="291" r:id="rId7"/>
    <p:sldId id="287" r:id="rId8"/>
    <p:sldId id="262" r:id="rId9"/>
    <p:sldId id="263" r:id="rId10"/>
    <p:sldId id="292" r:id="rId11"/>
    <p:sldId id="264" r:id="rId12"/>
    <p:sldId id="265" r:id="rId13"/>
    <p:sldId id="266" r:id="rId14"/>
    <p:sldId id="293" r:id="rId15"/>
    <p:sldId id="267" r:id="rId16"/>
    <p:sldId id="268" r:id="rId17"/>
    <p:sldId id="269" r:id="rId18"/>
    <p:sldId id="270" r:id="rId19"/>
    <p:sldId id="294" r:id="rId20"/>
    <p:sldId id="271" r:id="rId21"/>
    <p:sldId id="295" r:id="rId22"/>
    <p:sldId id="272" r:id="rId23"/>
    <p:sldId id="296" r:id="rId24"/>
    <p:sldId id="273" r:id="rId25"/>
    <p:sldId id="297" r:id="rId26"/>
    <p:sldId id="274" r:id="rId27"/>
    <p:sldId id="275" r:id="rId28"/>
    <p:sldId id="276" r:id="rId29"/>
    <p:sldId id="277" r:id="rId30"/>
    <p:sldId id="298" r:id="rId31"/>
    <p:sldId id="279" r:id="rId32"/>
    <p:sldId id="288" r:id="rId33"/>
    <p:sldId id="289" r:id="rId34"/>
    <p:sldId id="290" r:id="rId35"/>
    <p:sldId id="278" r:id="rId36"/>
    <p:sldId id="280" r:id="rId37"/>
    <p:sldId id="286" r:id="rId38"/>
  </p:sldIdLst>
  <p:sldSz cx="9144000" cy="6858000" type="screen4x3"/>
  <p:notesSz cx="6797675" cy="9926638"/>
  <p:custDataLst>
    <p:tags r:id="rId4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8E0614-FD16-4EE1-8767-3A97C3310EE5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C85FF4-2AA7-497C-B306-009AE060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4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027E2-35CE-46EA-AEF4-0594027A48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8554-42F4-41BB-A954-4A5ECA7C00FC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70B4-1098-48CB-BBD5-74EC7DE49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C2CD-8C75-48C6-B467-F882A181D299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D3AB-EB83-47C6-AE0F-CDE727ED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2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DF62-69B7-4F44-A601-14D55B718774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16FC-D2ED-4C1D-B903-C6BAB9A48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D2DE-2BDA-4ECA-922E-D77334DBD38D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C343-7FAD-4F3E-9F2C-FB36775C2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C426-CD5F-488D-8FE4-8084FB45C2E2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1701-BB6C-4720-9AAB-2E4886F41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3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71D8-A748-4246-876F-C643C72E61DF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074B-56C5-4CCB-99B6-1DF107A96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446B-6596-4E0B-8431-ADC4A59C4364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B63C-6A73-4CC6-ABA6-4D8D236D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3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8B7A-42C6-48A6-ADE2-B576F6AFFBD4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4988-EBDA-4D22-B2FC-FA07BCDAD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0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EED5-BC01-4B0A-B931-33B7B3815D5E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E208-8CCB-4B3D-837C-45408DA31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0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2725-FA35-46D9-A1DE-7E8B96823F45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80A-1F23-4FBD-B954-65D5D992D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02FC-7C88-44F1-85D4-776EDA05F633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8754-3AFB-4CBA-A95B-6936E9B4A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176C1-BB32-473D-A7AF-06C481DA3370}" type="datetime1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39CB1-32C4-423F-B128-F91F08434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708566b2fd52d51c70e2f0c8e02abb2d81a6c22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sultant.ru/document/cons_doc_LAW_285429/7c3e6b1e474171d5bacc61db789893819819bba1/" TargetMode="External"/><Relationship Id="rId4" Type="http://schemas.openxmlformats.org/officeDocument/2006/relationships/hyperlink" Target="http://www.consultant.ru/document/cons_doc_LAW_204228/61bc97aff88c20b1f3035c743523629b7010927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0" y="396875"/>
            <a:ext cx="8621713" cy="560546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69888" y="973138"/>
            <a:ext cx="803433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4800" b="1"/>
              <a:t>«Нормативно-правовые документы, регламентирующие образование лиц с ОВЗ»</a:t>
            </a:r>
          </a:p>
          <a:p>
            <a:pPr algn="r" eaLnBrk="1" hangingPunct="1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Директор МБКДУ «ЦПППН», учитель-дефектолог</a:t>
            </a:r>
          </a:p>
          <a:p>
            <a:pPr algn="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Журавлева Наталья Николаевна </a:t>
            </a:r>
          </a:p>
          <a:p>
            <a:pPr algn="r" eaLnBrk="1" hangingPunct="1"/>
            <a:endParaRPr lang="ru-RU" sz="4800" b="1"/>
          </a:p>
          <a:p>
            <a:pPr algn="r" eaLnBrk="1" hangingPunct="1"/>
            <a:r>
              <a:rPr lang="ru-RU" sz="4800"/>
              <a:t/>
            </a:r>
            <a:br>
              <a:rPr lang="ru-RU" sz="4800"/>
            </a:br>
            <a:r>
              <a:rPr lang="ru-RU" sz="4800" b="1"/>
              <a:t> </a:t>
            </a:r>
            <a:endParaRPr lang="ru-RU" sz="480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69888" y="3919538"/>
            <a:ext cx="522605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53" name="Группа 13"/>
          <p:cNvGrpSpPr>
            <a:grpSpLocks/>
          </p:cNvGrpSpPr>
          <p:nvPr/>
        </p:nvGrpSpPr>
        <p:grpSpPr bwMode="auto">
          <a:xfrm rot="-315538">
            <a:off x="1593850" y="5407025"/>
            <a:ext cx="6472238" cy="1190625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034" y="5028980"/>
              <a:ext cx="1524737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69178" y="5389378"/>
              <a:ext cx="1055193" cy="1056640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48949" y="5606123"/>
              <a:ext cx="821276" cy="800608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599756" y="5736506"/>
              <a:ext cx="711999" cy="690880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6274" y="5853855"/>
              <a:ext cx="561746" cy="546607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1938" y="1606550"/>
            <a:ext cx="8675687" cy="482441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DF77-8B95-435F-94C6-36E244B918E3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320675" y="1814513"/>
            <a:ext cx="85566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Образование 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</a:p>
          <a:p>
            <a:pPr algn="just" eaLnBrk="1" hangingPunct="1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Необходимость создания образовательных условий  для обучающихся с ОВЗ отражается в рекомендациях ТПМПК в соответствии с Приказом Минобрнауки  России  от сентября 2013 г.№ 1082 «  Об утверждении Положения о психолого-медико – педагогической комиссии».</a:t>
            </a:r>
          </a:p>
          <a:p>
            <a:pPr eaLnBrk="1" hangingPunct="1">
              <a:buFont typeface="Arial" charset="0"/>
              <a:buChar char="•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19063" y="261938"/>
            <a:ext cx="8905875" cy="113030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 79  ч. 3  Закона « Об образовании в Российской Федерации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«Организация получения образования обучающимися с ограниченными возможностями здоровья»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2" descr="https://media.caspian.agency/teacher_145/documentations/documents/1021900313jpg-tue-mar-10-2020-901-amhxux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452938"/>
            <a:ext cx="21224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550"/>
            <a:ext cx="8653463" cy="482441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0E22-3221-4191-9D1A-2819C8217D67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47650"/>
            <a:ext cx="9663113" cy="12160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образовательный стандарт (ФГОС) - это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4" name="Группа 13"/>
          <p:cNvGrpSpPr>
            <a:grpSpLocks/>
          </p:cNvGrpSpPr>
          <p:nvPr/>
        </p:nvGrpSpPr>
        <p:grpSpPr bwMode="auto">
          <a:xfrm rot="-9397366">
            <a:off x="7967663" y="611188"/>
            <a:ext cx="1441450" cy="341312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44435" y="5029202"/>
              <a:ext cx="1520639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04512" y="5504479"/>
              <a:ext cx="1054515" cy="1056171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53938" y="5757783"/>
              <a:ext cx="817629" cy="80098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62495" y="5836710"/>
              <a:ext cx="710649" cy="694661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2269" y="6007777"/>
              <a:ext cx="565465" cy="545808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246063" y="1668463"/>
            <a:ext cx="82153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  <a:p>
            <a:pPr algn="just"/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По ФГОС пишут учебники и методички, определяют, сколько времени уделить тому или иному предмету, решают, как проводить аттестации и какие задания будут на ЕГЭ.      </a:t>
            </a:r>
          </a:p>
          <a:p>
            <a:pPr algn="just" eaLnBrk="0" hangingPunct="0">
              <a:buFontTx/>
              <a:buChar char="•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2" descr="https://upramr.ucoz.ru/image13/f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5327650"/>
            <a:ext cx="37957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550"/>
            <a:ext cx="9074150" cy="482441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5E2F6-DBAE-4C91-8B5C-00D1C155189D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55588"/>
            <a:ext cx="9042400" cy="110490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ФГОС - это фундамент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</a:p>
        </p:txBody>
      </p:sp>
      <p:grpSp>
        <p:nvGrpSpPr>
          <p:cNvPr id="13318" name="Группа 13"/>
          <p:cNvGrpSpPr>
            <a:grpSpLocks/>
          </p:cNvGrpSpPr>
          <p:nvPr/>
        </p:nvGrpSpPr>
        <p:grpSpPr bwMode="auto">
          <a:xfrm rot="-2108820">
            <a:off x="7645400" y="379413"/>
            <a:ext cx="1446213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6388" y="5026839"/>
              <a:ext cx="152325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01949" y="5488318"/>
              <a:ext cx="1058661" cy="1058331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8023" y="5753075"/>
              <a:ext cx="822555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7248" y="5850954"/>
              <a:ext cx="708314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1956" y="6008399"/>
              <a:ext cx="563602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31750" y="144463"/>
            <a:ext cx="8686800" cy="1119187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7475" y="1763713"/>
            <a:ext cx="871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РФ от 19 декабря 2014г № 1598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начального общего образования обучающихся с ограниченными возможностями  здоровья».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РФ от 19 декабря 2014 г. № 1599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 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нарушениями)».</a:t>
            </a:r>
          </a:p>
        </p:txBody>
      </p:sp>
      <p:pic>
        <p:nvPicPr>
          <p:cNvPr id="13321" name="Picture 4" descr="https://ac.gov.ru/archive/files/events/11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700588"/>
            <a:ext cx="37893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547813"/>
            <a:ext cx="9051925" cy="5078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0963A-2E68-4132-A84A-9064D92330CB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175" y="177800"/>
            <a:ext cx="8888413" cy="11239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Предмет регулирования ФГОС НОО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обучающихся с ОВЗ</a:t>
            </a:r>
          </a:p>
        </p:txBody>
      </p:sp>
      <p:grpSp>
        <p:nvGrpSpPr>
          <p:cNvPr id="14342" name="Группа 13"/>
          <p:cNvGrpSpPr>
            <a:grpSpLocks/>
          </p:cNvGrpSpPr>
          <p:nvPr/>
        </p:nvGrpSpPr>
        <p:grpSpPr bwMode="auto">
          <a:xfrm rot="-3746968">
            <a:off x="8143875" y="792163"/>
            <a:ext cx="1335087" cy="223838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1380" y="4997265"/>
              <a:ext cx="1526282" cy="1523993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1964" y="5491404"/>
              <a:ext cx="1056024" cy="1059232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81276" y="5737686"/>
              <a:ext cx="825019" cy="799828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11280" y="5845822"/>
              <a:ext cx="709516" cy="6917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09" y="5991634"/>
              <a:ext cx="561013" cy="55123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846137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44" name="Содержимое 2"/>
          <p:cNvSpPr txBox="1">
            <a:spLocks/>
          </p:cNvSpPr>
          <p:nvPr/>
        </p:nvSpPr>
        <p:spPr bwMode="auto">
          <a:xfrm>
            <a:off x="95250" y="1795463"/>
            <a:ext cx="8937625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Предмет регулирования ФГОС НОО обучающихся с ОВЗ – отношения в сфере образования следующих групп обучающихся: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глухие, слабослышащие, позднооглохшие обучающиеся;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слепые, слабовидящие обучающиеся;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обучающиеся с тяжелыми нарушениями речи (ТНР);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обучающиеся с нарушениями опорно-двигательного аппарата (НОДА);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обучающиеся с задержкой психического развития (ЗПР);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обучающиеся с расстройствами аутистического спектра (РАС);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547813"/>
            <a:ext cx="9051925" cy="5078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AA15-DF6D-4CBD-94ED-8C31CEA35437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146050"/>
            <a:ext cx="8890000" cy="11239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Предмет регулирования ФГОС НОО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обучающихся с ОВЗ</a:t>
            </a:r>
          </a:p>
        </p:txBody>
      </p:sp>
      <p:grpSp>
        <p:nvGrpSpPr>
          <p:cNvPr id="15366" name="Группа 13"/>
          <p:cNvGrpSpPr>
            <a:grpSpLocks/>
          </p:cNvGrpSpPr>
          <p:nvPr/>
        </p:nvGrpSpPr>
        <p:grpSpPr bwMode="auto">
          <a:xfrm rot="-3746968">
            <a:off x="8143875" y="792163"/>
            <a:ext cx="1335087" cy="223838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1380" y="4997265"/>
              <a:ext cx="1526282" cy="1523993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1964" y="5491404"/>
              <a:ext cx="1056024" cy="1059232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81276" y="5737686"/>
              <a:ext cx="825019" cy="799828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11280" y="5845822"/>
              <a:ext cx="709516" cy="6917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09" y="5991634"/>
              <a:ext cx="561013" cy="55123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846137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8" name="Содержимое 2"/>
          <p:cNvSpPr txBox="1">
            <a:spLocks/>
          </p:cNvSpPr>
          <p:nvPr/>
        </p:nvSpPr>
        <p:spPr bwMode="auto">
          <a:xfrm>
            <a:off x="95250" y="1795463"/>
            <a:ext cx="8937625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 регулирования ФГОС образования обучающихся с умственной отсталостью (интеллектуальными нарушениями)– отношения в сфере образования следующих групп обучающихся с умственной отсталостью (интеллектуальными нарушениями):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обучающиеся с легкой умственной отсталостью (интеллектуальными нарушениями);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обучающиеся с умеренной, тяжелой, глубокой умственной отсталостью (интеллектуальными нарушениями);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обучающиеся с тяжелыми и множественными нарушениями развития (ТМНР).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97C19-AD26-4C91-96DC-33DD31D417D3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2" descr="https://ds04.infourok.ru/uploads/ex/05bf/000f6f0e-bc61409d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365250"/>
            <a:ext cx="81613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с одним вырезанным углом 19"/>
          <p:cNvSpPr/>
          <p:nvPr/>
        </p:nvSpPr>
        <p:spPr>
          <a:xfrm>
            <a:off x="285750" y="198438"/>
            <a:ext cx="8575675" cy="995362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Варианты АООП обучающихся с ОВЗ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различных нозологий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5250"/>
            <a:ext cx="8653463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8530A-50A7-48D5-90FA-390DBAF2C544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7413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14654" y="5480076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36087" y="5845839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18832" y="5994951"/>
              <a:ext cx="563062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7415" name="Picture 2" descr="http://kulinternat.ucoz.ru/_si/0/88742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38250"/>
            <a:ext cx="855345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с одним вырезанным углом 18"/>
          <p:cNvSpPr/>
          <p:nvPr/>
        </p:nvSpPr>
        <p:spPr>
          <a:xfrm>
            <a:off x="285750" y="74613"/>
            <a:ext cx="8575675" cy="995362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Варианты АООП обучающихся с ОВЗ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различных нозологий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5088" y="1504950"/>
            <a:ext cx="8977312" cy="503396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02CFC-6F6C-48C1-86D8-C8616406AE33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-25400"/>
            <a:ext cx="9663113" cy="12160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8" name="Группа 13"/>
          <p:cNvGrpSpPr>
            <a:grpSpLocks/>
          </p:cNvGrpSpPr>
          <p:nvPr/>
        </p:nvGrpSpPr>
        <p:grpSpPr bwMode="auto">
          <a:xfrm rot="-3746968">
            <a:off x="8074819" y="497682"/>
            <a:ext cx="1265237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8120" y="5015755"/>
              <a:ext cx="1523487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83988" y="5479206"/>
              <a:ext cx="1053387" cy="105833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3158" y="5737988"/>
              <a:ext cx="827035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9836" y="5846231"/>
              <a:ext cx="705161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13876" y="6000592"/>
              <a:ext cx="565865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-111125" y="79375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1800" y="25400"/>
            <a:ext cx="8207375" cy="9874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каких случаях ПМПК рекомендует АООП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обучающихся с различными нозологиями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258763" y="1606550"/>
            <a:ext cx="8356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у ребенка выявлены особенности развития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подтвержденные врачом психиатром и территориальной психолого-медико-педагогической комиссией (ТПМПК), квалифицируемые как ОВЗ, то такому ребенку рекомендуется обучение по образовательной программе, учитывающей его трудности, «приспособленной» к наличию особых образовательных потребностей. Такая адаптированная основная общеобразовательная программа далее будет обозначаться как АООП определенного вида, основой определения которой является клиническая сущность имеющихся у ребенка нарушений.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2" descr="https://sch90.mskobr.ru/attach_files/upload_users_files/60c2edf8a4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470400"/>
            <a:ext cx="4116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25413" y="1346200"/>
            <a:ext cx="8916987" cy="526256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A5DBE-5627-4F6A-B5B0-470901478EA0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25413" y="47625"/>
            <a:ext cx="8772525" cy="121443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62" name="Группа 13"/>
          <p:cNvGrpSpPr>
            <a:grpSpLocks/>
          </p:cNvGrpSpPr>
          <p:nvPr/>
        </p:nvGrpSpPr>
        <p:grpSpPr bwMode="auto">
          <a:xfrm rot="-3746968">
            <a:off x="8051800" y="688976"/>
            <a:ext cx="1112837" cy="398462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2821" y="5026457"/>
              <a:ext cx="1524272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07751" y="5481934"/>
              <a:ext cx="1059069" cy="1056479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24793" y="5733918"/>
              <a:ext cx="821520" cy="80146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6496" y="5858512"/>
              <a:ext cx="712647" cy="692176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2895" y="5999684"/>
              <a:ext cx="564176" cy="546455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188" y="519113"/>
            <a:ext cx="7789862" cy="10128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АООП НОО для обучающихся с тяжелыми нарушениями речи (ТНР),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2 вариант.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5" name="Содержимое 2"/>
          <p:cNvSpPr txBox="1">
            <a:spLocks/>
          </p:cNvSpPr>
          <p:nvPr/>
        </p:nvSpPr>
        <p:spPr bwMode="auto">
          <a:xfrm>
            <a:off x="228600" y="1531938"/>
            <a:ext cx="8497888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Вариант 5.1.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предполагает обучение в общеобразовательном классе по общей программе при обязательном наличии логопедического сопровождения, осуществляемого в совместной работе учителя-логопеда с учителем. Предназначен для обучающихся с фонетико-фонематическим или фонетическим недоразвитием речи (сложная дислалия; легкая степень выраженности дизартрии, заикания; ринолалия), дети с общим недоразвитием речи III — IV уровней речевого развития (выделенных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Р.Е. Левиной и Т.Б. Филичевой), у которых, как правило, оказываются нарушенными все компоненты языка, дети с нарушениями чтения и письма при сохранном интеллекте.</a:t>
            </a:r>
          </a:p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Ребенок получает образование, полностью соответствующее по итоговым достижениям к моменту завершения обучения образованию сверстников с нормальным речевым развитием, находясь в их среде и в те же сроки обучения. 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Срок освоения АООП составляет 4 года.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834063"/>
            <a:ext cx="12303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25413" y="1401763"/>
            <a:ext cx="8916987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2246C-9CDB-4073-A031-236D3C5F849C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25413" y="47625"/>
            <a:ext cx="8772525" cy="121443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6" name="Группа 13"/>
          <p:cNvGrpSpPr>
            <a:grpSpLocks/>
          </p:cNvGrpSpPr>
          <p:nvPr/>
        </p:nvGrpSpPr>
        <p:grpSpPr bwMode="auto">
          <a:xfrm rot="-3746968">
            <a:off x="8051800" y="688976"/>
            <a:ext cx="1112837" cy="398462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2821" y="5026457"/>
              <a:ext cx="1524272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07751" y="5481934"/>
              <a:ext cx="1059069" cy="1056479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24793" y="5733918"/>
              <a:ext cx="821520" cy="80146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6496" y="5858512"/>
              <a:ext cx="712647" cy="692176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2895" y="5999684"/>
              <a:ext cx="564176" cy="546455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188" y="519113"/>
            <a:ext cx="7789862" cy="10128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АООП НОО для обучающихся с тяжелыми нарушениями речи (ТНР),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2 вариант.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9" name="Содержимое 2"/>
          <p:cNvSpPr txBox="1">
            <a:spLocks/>
          </p:cNvSpPr>
          <p:nvPr/>
        </p:nvSpPr>
        <p:spPr bwMode="auto">
          <a:xfrm>
            <a:off x="327025" y="1358900"/>
            <a:ext cx="839946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 есть, ребенок учится в классе со своими сверстниками, в том числе с теми у которых нет ограниченных возможностей здоровья, учится по абсолютно той же программе по всем предметам, имеет тот же объем заданий по предметам, что и все другие дети, обучающиеся в классе. Иными словами, он такой же ученик класса, как и все остальные ученики этого класса.</a:t>
            </a:r>
          </a:p>
          <a:p>
            <a:pPr algn="just" eaLnBrk="1" hangingPunct="1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этом  ребенок проходит особую коррекционную программу вне учебных часов по предметам. Эта программа направлена на то, чтобы обеспечить ребенку удовлетворение его особых потребностей в связи с тяжелыми нарушениями речи. Содержание коррекционно-развивающей работы для каждого обучающегося определяется с учетом его особых образовательных потребностей на основе рекомендаций психолого-медико-педагогической комиссии, индивидуальной программы реабилитации ( при наличии статуса инвалидности). Обучающимся с ТНР обязательно предусмотрено логопедическое сопровождение.</a:t>
            </a:r>
          </a:p>
        </p:txBody>
      </p:sp>
      <p:pic>
        <p:nvPicPr>
          <p:cNvPr id="20490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6007100"/>
            <a:ext cx="12303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4925" y="1647825"/>
            <a:ext cx="8653463" cy="5068888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5DF57-E54B-4C3F-8EF7-092E8815458F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076" name="Группа 13"/>
          <p:cNvGrpSpPr>
            <a:grpSpLocks/>
          </p:cNvGrpSpPr>
          <p:nvPr/>
        </p:nvGrpSpPr>
        <p:grpSpPr bwMode="auto">
          <a:xfrm rot="-3746968">
            <a:off x="7221537" y="746126"/>
            <a:ext cx="1819275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6" y="5009726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01127" y="5478519"/>
              <a:ext cx="1059528" cy="105833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6513" y="5752202"/>
              <a:ext cx="823406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9324" y="5845739"/>
              <a:ext cx="714426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17438" y="5991464"/>
              <a:ext cx="563066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6000" dirty="0">
                <a:latin typeface="+mj-lt"/>
                <a:ea typeface="+mj-ea"/>
                <a:cs typeface="+mj-cs"/>
              </a:rPr>
              <a:t> </a:t>
            </a: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8" name="Содержимое 2"/>
          <p:cNvSpPr txBox="1">
            <a:spLocks/>
          </p:cNvSpPr>
          <p:nvPr/>
        </p:nvSpPr>
        <p:spPr bwMode="auto">
          <a:xfrm>
            <a:off x="0" y="1846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  Развитие системы образования в нашей стране  реализуется через изменения на законодательном, организационном и методическом уровнях, предусматривает дальнейшее совершенствование подходов к обучению детей с ОВЗ и инвалидностью.     </a:t>
            </a:r>
          </a:p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   К обучающимся с ОВЗ относятся разные категории детей, в том числе дети с тяжелыми нарушениями речи. </a:t>
            </a:r>
          </a:p>
        </p:txBody>
      </p:sp>
      <p:pic>
        <p:nvPicPr>
          <p:cNvPr id="3079" name="Picture 2" descr="https://fs.edu21.cap.ru/content21/16/buratino/c23552a0-779f-488b-80ec-21dec69e6bbf/waydgm1m_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745038"/>
            <a:ext cx="2651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827088" y="315913"/>
            <a:ext cx="703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Система  образования детей с ОВЗ.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6513" y="1277938"/>
            <a:ext cx="9005887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5A5EA-2E1F-422F-A30F-0FE8F3B9BF04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113" cy="12160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10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14654" y="5480076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36087" y="5845839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18832" y="5994951"/>
              <a:ext cx="563062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88" y="211138"/>
            <a:ext cx="8207375" cy="136366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АООП НОО для обучающихся с тяжелыми нарушениями речи (ТНР), 1 или 2 вариант.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3" name="Содержимое 2"/>
          <p:cNvSpPr txBox="1">
            <a:spLocks/>
          </p:cNvSpPr>
          <p:nvPr/>
        </p:nvSpPr>
        <p:spPr bwMode="auto">
          <a:xfrm>
            <a:off x="407988" y="1397000"/>
            <a:ext cx="8382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Вариант 5.2.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предназначен для обучающихся с тяжелыми нарушениями речи, находящихся на II и III уровнях речевого развития (по Р.Е. Левиной), являющихся следствием алалии, афазии, дизартрии, ринолалии, заикания. Показанием для выбора этого варианта являются также тяжелые нарушения чтения и письма. Этот же вариант рекомендуется обучающимся, не имеющим общего недоразвития речи при тяжелой степени выраженности заикания, однако для них дополнительный год обучения в первом классе не предусматривается.</a:t>
            </a:r>
          </a:p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В зависимости от уровня речевого развития в образовательной организации существуют два отделения:</a:t>
            </a:r>
          </a:p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I отделение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для обучающихся с алалией, афазией, ринолалией, дизартрией и заиканием, имеющих общее недоразвитие речи и нарушения чтения и письма, препятствующие обучению в общеобразовательных организациях.</a:t>
            </a:r>
          </a:p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II отделение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для обучающихся с тяжелой степенью выраженности заикания при нормальном развитии речи.</a:t>
            </a:r>
          </a:p>
        </p:txBody>
      </p:sp>
      <p:pic>
        <p:nvPicPr>
          <p:cNvPr id="21514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972175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5250"/>
            <a:ext cx="9042400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59552-C248-49E9-980E-9944786A07B2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113" cy="12160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4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14654" y="5480076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36087" y="5845839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18832" y="5994951"/>
              <a:ext cx="563062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88" y="211138"/>
            <a:ext cx="8207375" cy="136366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АООП НОО для обучающихся с тяжелыми нарушениями речи (ТНР), 1 или 2 вариант.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9713" y="1589088"/>
            <a:ext cx="8532812" cy="58451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освоения варианта 5.2 АООП НОО для обучающихся с ТНР составляет: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I отделении 5 лет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(I дополнительный – 4 классы),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II отделении 4 года 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– 4 классы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с ТНР, не имевших дошкольной подготовки и (или) по уровню своего развития не готовых к освоению программы I класса, предусматривается I дополнительный класс. Выбор продолжительности обучения (за счет введения I дополнительного класса) на I отделении (4 года или 5 лет) остается за образовательной организацией.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700588"/>
            <a:ext cx="2454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254125"/>
            <a:ext cx="9042400" cy="5372100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2B85B-9E39-425C-9EA2-A9B204428783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3038" y="134938"/>
            <a:ext cx="8686800" cy="1119187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52463" y="158750"/>
            <a:ext cx="8207375" cy="1365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9" name="Содержимое 2"/>
          <p:cNvSpPr txBox="1">
            <a:spLocks/>
          </p:cNvSpPr>
          <p:nvPr/>
        </p:nvSpPr>
        <p:spPr bwMode="auto">
          <a:xfrm>
            <a:off x="239713" y="1425575"/>
            <a:ext cx="8551862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200" b="1"/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Для обучающихся с ТНР на I отделении варианта 5.2 обязательной частью учебного плана не предусматриваются часы на изучение учебного предмета «Иностранный язык».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Обучающийся с ТНР, осваивающий вариант 5.2, полностью включен в общий образовательный поток (инклюзия) и по окончании школы может получить такой же документ об образовании, как и его здоровые сверстники. Осваивая основную образовательную программу, требования к которой установлены действующим ФГОС, обучающийся с ТНР (вариант 5.2) имеет право на прохождение текущей, промежуточной и государственной итоговой аттестации в иных формах. 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0" y="149225"/>
            <a:ext cx="9042400" cy="8826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обучения по АООП обучающихся с ТНР</a:t>
            </a:r>
          </a:p>
        </p:txBody>
      </p:sp>
      <p:pic>
        <p:nvPicPr>
          <p:cNvPr id="23561" name="Picture 2" descr="https://www.clipartmax.com/png/full/58-584252_movies-to-write-a-research-paper-on-transparent-background-books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5097463"/>
            <a:ext cx="19383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39713" y="1365250"/>
            <a:ext cx="8794750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6BEBB-1DFA-49EF-B642-14A595BD56E5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582" name="Содержимое 2"/>
          <p:cNvSpPr txBox="1">
            <a:spLocks/>
          </p:cNvSpPr>
          <p:nvPr/>
        </p:nvSpPr>
        <p:spPr bwMode="auto">
          <a:xfrm>
            <a:off x="239713" y="1612900"/>
            <a:ext cx="8551862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/>
              <a:t> 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Эти специальные условия конкретизируются применительно и к особенностям обучающихся с ТНР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варианту 5.1.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случае необходимости среда и рабочее место обучающегося с ТНР должны быть специально организованы в соответствии с особенностями ограничений его здоровья.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освоения АООП НОО для детей с ТНР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(вариант 5.2)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может быть увеличен с учетом особенностей психофизического развития и индивидуальных возможностей детей (в соответствии с рекомендациями ТПМПК).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239713" y="168275"/>
            <a:ext cx="9042400" cy="8826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обучения по АООП обучающихся с ТНР</a:t>
            </a:r>
          </a:p>
        </p:txBody>
      </p:sp>
      <p:pic>
        <p:nvPicPr>
          <p:cNvPr id="24584" name="Picture 4" descr="https://pixy.org/src2/574/5744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4837113"/>
            <a:ext cx="25431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09538" y="912813"/>
            <a:ext cx="9034462" cy="5905500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CC86C-00B7-4446-BA28-86065240C62C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80988" y="0"/>
            <a:ext cx="8688387" cy="8096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Обновленные  ФГОС  НОО и ФГОС ООО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607" name="Содержимое 2"/>
          <p:cNvSpPr txBox="1">
            <a:spLocks/>
          </p:cNvSpPr>
          <p:nvPr/>
        </p:nvSpPr>
        <p:spPr bwMode="auto">
          <a:xfrm>
            <a:off x="417513" y="1089025"/>
            <a:ext cx="8551862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>
                <a:latin typeface="Times New Roman" pitchFamily="18" charset="0"/>
                <a:cs typeface="Times New Roman" pitchFamily="18" charset="0"/>
              </a:rPr>
              <a:t>В настоящее время Минпросвещения России разработан новый федеральный государственный стандарт основного общего образования ( утвержден приказом Министерства просвещения Российской Федерации от 31 мая 2021 г. № 287, далее – ФГОС ООО), обеспечивающий, в том числе, преемственность с ФГОС НОО обучающихся с ОВЗ.</a:t>
            </a:r>
          </a:p>
          <a:p>
            <a:pPr algn="just" eaLnBrk="1" hangingPunct="1"/>
            <a:r>
              <a:rPr lang="ru-RU" sz="2200">
                <a:latin typeface="Times New Roman" pitchFamily="18" charset="0"/>
                <a:cs typeface="Times New Roman" pitchFamily="18" charset="0"/>
              </a:rPr>
              <a:t>       В соответствии с обновленными ФГОС НОО и ФГОС ООО , в 2022 / 2023 учебном году обучающиеся 1-х и 5-х классов общеобразовательных организации начнут освоение образовательных программ по обновленным федеральным государственным образовательным стандартом начального общего и основного общего образования (далее соответственно – обновленный ФГОС НОО и обновленный ФГОС ООО). 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653088"/>
            <a:ext cx="30273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96850" y="833438"/>
            <a:ext cx="8947150" cy="58277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74F0D-369F-42BC-8CE0-40DB8FF23EE0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09538" y="0"/>
            <a:ext cx="8577262" cy="688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Обновленные ФГОС НОО и ФГОС ООО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6631" name="Содержимое 2"/>
          <p:cNvSpPr txBox="1">
            <a:spLocks/>
          </p:cNvSpPr>
          <p:nvPr/>
        </p:nvSpPr>
        <p:spPr bwMode="auto">
          <a:xfrm>
            <a:off x="504825" y="1219200"/>
            <a:ext cx="833437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Переход на обновленный ФГОС НОО обучающихся с ОВЗ 1-х классов не предусматривается. Обучение обучающихся с ОВЗ осуществляется  в соответствии с ФГОС НОО обучающихся с ОВЗ ( Приказ  Минобрнауки России от19.12.2014 г. № 1598 « Об утверждении федерального государственного образовательного стандарта начального  общего образования обучающихся с ограниченными возможностями здоровья», обучающихся с умственной отсталостью- в соответствии с Приказом Минобрнауки России от 19.12.2014 г. № 1599 « Об утверждении федерального государственного образовательного стандарта образования обучающихся с умственной отсталостью ( интеллектуальными нарушениями)  </a:t>
            </a:r>
          </a:p>
          <a:p>
            <a:pPr algn="just" eaLnBrk="1" hangingPunct="1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01.09.2022 г. обучающиеся с ОВЗ 5-х классов переходят на обновленный ФГОС ООО. Обучение детей с ОВЗ ведется по Примерным адаптированным основным общеобразовательным программам основного общего образования ( далее- ПАООП ООО).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938338"/>
            <a:ext cx="8653463" cy="468788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3C53-F81E-46C1-960E-9564972A9A5E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39688"/>
            <a:ext cx="8774113" cy="18065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88938" y="428625"/>
            <a:ext cx="8015287" cy="1125538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реестре примерных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основных общеобразовательных программ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//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fgosreestr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размещены 14 вариантов ПАООП ООО: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56" name="Содержимое 2"/>
          <p:cNvSpPr txBox="1">
            <a:spLocks/>
          </p:cNvSpPr>
          <p:nvPr/>
        </p:nvSpPr>
        <p:spPr bwMode="auto">
          <a:xfrm>
            <a:off x="388938" y="2068513"/>
            <a:ext cx="812323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 варианта АООП ООО для обучающихся с нарушением слуха;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4 варианта АООП ООО для обучающихся с нарушениями зрения;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 варианта АООП ООО для обучающхся с ТНР;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 вариант АООП ООО для обучающихся с ЗПР;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 вари анта АООП ООО для обучающихся с НОДА;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 варианта АООП ООО для обучающихся с РАС.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089025"/>
            <a:ext cx="8948738" cy="5537200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Распоряжением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России от 06.08.2020 № Р-75 « Об утверждении примерного Положения об оказании логопедической помощи в организациях, осуществляющих деятельность»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регламентировано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количество штатных единиц  учителей-логопедов в образовательной организации, предельная наполняемость групповых и подгрупповых занятий, периодичность проведения логопедических занятий, продолжительность логопедических занятий, перечень обязательной документации организации при оказании логопедической помощи и примерные образцы  ( согласие родителя обучающегося на проведение логопедической диагностики, заявление на проведение логопедических занятий, образец педагогической характеристики на обучающегося 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/ учителя-логопеда, рекомендации по оснащению помещений для логопедических занятий.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3BE6C-BC1A-41C9-85A2-A543389CD8DE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74638"/>
            <a:ext cx="8840788" cy="55880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логопедической помощи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6700" y="0"/>
            <a:ext cx="8207375" cy="1365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2B155-C72B-434F-BD26-2883F9F79A4E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66700" y="165100"/>
            <a:ext cx="8539163" cy="143510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Количество штатных единиц учителей-логопедов определяется локальным нормативным актом организации (школы), исходя из: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-558800"/>
            <a:ext cx="91440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6700" y="731838"/>
            <a:ext cx="8207375" cy="136366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703" name="Прямоугольник 13"/>
          <p:cNvSpPr>
            <a:spLocks noChangeArrowheads="1"/>
          </p:cNvSpPr>
          <p:nvPr/>
        </p:nvSpPr>
        <p:spPr bwMode="auto">
          <a:xfrm>
            <a:off x="141288" y="1830388"/>
            <a:ext cx="87518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количества обучающихся, имеющих заключение ТПМПК с рекомендациями об обучении по АООП для обучающихся  с ОВЗ из рекомендуемого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расчета 1 штатная единица учителя-логопеда на 6-12 указанных обучающихся;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количества обучающихся, имеющих заключение ППк и ( или ) ТПМПК с рекомендациями об оказании психолого-педагогической помощи обучающимся, испытывающим трудности в освоении ООП, развитии и социальной адаптации. ( проведении коррекционных занятий с учителем-логопедом) из рекомендуемого расчета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 штатная единица учителя-логопеда на 25 таких обучающихся;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количества обучающихся , имеющих высокий риск возникновения нарушений речи, выявленный по итогам логопедической диагностики, проведенной учителем- логопедом Организации ( школы), из рекомендуемого расчета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 штатная единица учителя-логопеда на 25 таких обучающихся;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44475" y="1300163"/>
            <a:ext cx="8610600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обучающихся с ОВЗ, имеющих заключение ТПМПК с рекомендацией об обучении по адаптированной основной образовательной программе начального или основного  общего образования, определяется выраженностью речевого нарушения и требованиями адаптированной основной общеобразовательной программы и составляет (в форме групповых и (или) индивидуальных занятий) не менее трех логопедических занятий в неделю для обучающихся с тяжелыми нарушениями речи и не менее одного-двух логопедических занятий в неделю для других категорий обучающихся с ОВЗ;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B786-5479-4F13-A354-52122563CB21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85738" y="0"/>
            <a:ext cx="8669337" cy="1223963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Рекомендуемая периодичность проведения логопедических занятий: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26" name="Группа 13"/>
          <p:cNvGrpSpPr>
            <a:grpSpLocks/>
          </p:cNvGrpSpPr>
          <p:nvPr/>
        </p:nvGrpSpPr>
        <p:grpSpPr bwMode="auto">
          <a:xfrm rot="-1336394">
            <a:off x="7534275" y="1001713"/>
            <a:ext cx="1820863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1328" y="5012150"/>
              <a:ext cx="1524392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2796" y="5495317"/>
              <a:ext cx="1052557" cy="105833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93584" y="5747081"/>
              <a:ext cx="822688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2113" y="5846745"/>
              <a:ext cx="713803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1336" y="5991449"/>
              <a:ext cx="562571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81597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6700" y="0"/>
            <a:ext cx="8207375" cy="1365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550"/>
            <a:ext cx="8653463" cy="482441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082BF-8C6B-425C-9EC7-BD28A3ABE573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47650"/>
            <a:ext cx="9663113" cy="12160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Обучающийся с ограниченными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</a:t>
            </a:r>
          </a:p>
        </p:txBody>
      </p:sp>
      <p:grpSp>
        <p:nvGrpSpPr>
          <p:cNvPr id="4102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14654" y="5480076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36087" y="5845839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18832" y="5994951"/>
              <a:ext cx="563062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379413" y="1898650"/>
            <a:ext cx="81883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физическое лицо, имеющее недостатки в физическом и (или) психологическом развитии, подтвержденные психолого – медико - педагогической комиссией и препятствующие получению образования без создания специальных условий. </a:t>
            </a:r>
          </a:p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Статус «ОВЗ»  присваивает психолого – медико – педагогическая комиссия.</a:t>
            </a:r>
          </a:p>
          <a:p>
            <a:pPr algn="just" eaLnBrk="1" hangingPunct="1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" descr="https://avatars.mds.yandex.net/i?id=66ccca72e067dcdc8deb75b065d48567-5245865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202113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6700" y="1365250"/>
            <a:ext cx="8588375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обучающихся, имеющих заключение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(или) ТПМПК с рекомендациями об оказании психолого-педагогической помощи обучающимся, испытывающим трудности в освоении основных общеобразовательных программ, развитии и социальной адаптации (проведении коррекционных занятий с учителем-логопедом), определяется выраженностью речевого нарушения и составляет (в форме групповых и индивидуальных занятий) не менее двух логопедических занятий в неделю;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обучающихся, имеющих риск возникновения нарушений речи, выявленных по итогам логопедической диагностики, определяется (в форме групповых и (или) индивидуальных занятий) в соответствии с программой психолого-педагогического сопровождения, разработанной и утвержденной образовательной организацией.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4AD-D1A9-4142-84B1-E7B290B7EA7D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85738" y="0"/>
            <a:ext cx="8669337" cy="1223963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Рекомендуемая периодичность проведения логопедических занятий: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0" name="Группа 13"/>
          <p:cNvGrpSpPr>
            <a:grpSpLocks/>
          </p:cNvGrpSpPr>
          <p:nvPr/>
        </p:nvGrpSpPr>
        <p:grpSpPr bwMode="auto">
          <a:xfrm rot="-1336394">
            <a:off x="7534275" y="1001713"/>
            <a:ext cx="1820863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1328" y="5012150"/>
              <a:ext cx="1524392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2796" y="5495317"/>
              <a:ext cx="1052557" cy="105833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93584" y="5747081"/>
              <a:ext cx="822688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2113" y="5846745"/>
              <a:ext cx="713803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1336" y="5991449"/>
              <a:ext cx="562571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81597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6700" y="0"/>
            <a:ext cx="8207375" cy="1365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06375" y="1098550"/>
            <a:ext cx="8659813" cy="5119688"/>
          </a:xfrm>
        </p:spPr>
        <p:txBody>
          <a:bodyPr/>
          <a:lstStyle/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35- 40 минут с обучающимися 1-х классов;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40 -45минут с обучающимися 2 – 4-х классов;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продолжительность индивидуального занятия – 20 – 40 минут;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между групповыми занятиями допускаются перерывы в                         10-15 минут, между индивидуальными занятиями 5-10 минут.  Время перерывов между групповыми и индивидуальными занятиями учитель-логопед может использовать для того, чтобы: сопровождать детей, проверить письменные работы, подготовить наглядный материал.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периодичность и продолжительность групповых, подгрупповых и индивидуальных логопедических занятий зависит от режима работы школы и определяется тяжестью речевого дефекта.</a:t>
            </a:r>
          </a:p>
          <a:p>
            <a:pPr algn="just" eaLnBrk="1" hangingPunct="1"/>
            <a:endParaRPr lang="ru-RU" sz="2200" smtClean="0"/>
          </a:p>
        </p:txBody>
      </p:sp>
      <p:pic>
        <p:nvPicPr>
          <p:cNvPr id="32771" name="Picture 2" descr="http://creditsrf.com/images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5051425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266700" y="165100"/>
            <a:ext cx="8539163" cy="7175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Продолжительность групповых логопедических занятий: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06375" y="1022350"/>
            <a:ext cx="8659813" cy="5119688"/>
          </a:xfrm>
        </p:spPr>
        <p:txBody>
          <a:bodyPr/>
          <a:lstStyle/>
          <a:p>
            <a:pPr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общее недоразвитие речи, не менее 3-х раз в неделю;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дефекты речи, обусловленные нарушением строения и подвижности органов речевого аппарата (дизартрия, ринолалия), не менее 3-х раз в неделю. По мере формирования произносительных навыков у этих обучающихся занятия с ними проводятся в группе. При этом занятия с указанными обучающимися не могут проводиться в одной группе с заикающимися обучающимися и обучающимися с недостатками произношения отдельных звуков.;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фонетико-фонематическое недоразвитие речи или фонематическое недоразвитие речи, не менее 2-3-х раз в неделю;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фонетические дефекты, не менее 1-2-х раз в неделю.</a:t>
            </a:r>
          </a:p>
          <a:p>
            <a:pPr eaLnBrk="1" hangingPunct="1"/>
            <a:endParaRPr lang="ru-RU" smtClean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6700" y="165100"/>
            <a:ext cx="8539163" cy="7175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Индивидуальные логопедические занятия: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261938" y="1293813"/>
            <a:ext cx="8659812" cy="5119687"/>
          </a:xfrm>
        </p:spPr>
        <p:txBody>
          <a:bodyPr/>
          <a:lstStyle/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общее недоразвитие речи, нарушения чтения и письма, обусловленные общим недоразвитием речи, не менее 3-х раз в неделю;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фонетико-фонематическое недоразвитие речи или фонематическое недоразвитие речи, нарушения чтения и письма, обусловленные фонетико-фонематическим или фонематическим недоразвитием речи, не менее 2-3-х раз в неделю;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обучающимися, имеющими фонетические дефекты, не менее 1-2-х раз в неделю;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заикающимися обучающимися не менее 3-х раз в неделю.</a:t>
            </a: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http://creditsrf.com/images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5127625"/>
            <a:ext cx="17097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266700" y="165100"/>
            <a:ext cx="8539163" cy="7175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Групповые логопедические занятия: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06375" y="1738313"/>
            <a:ext cx="8659813" cy="5119687"/>
          </a:xfrm>
        </p:spPr>
        <p:txBody>
          <a:bodyPr rtlCol="0">
            <a:normAutofit/>
          </a:bodyPr>
          <a:lstStyle/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нарушением произношения отдельных звуков от 3-х до 9-ти месяцев (примерно от 45 до 60 часов);</a:t>
            </a:r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фонетико-фонематическим недоразвитием речи и нарушениями чтения и письма, обусловленными фонетико-фонематическим или фонематическим недоразвитием речи – от 4-х до 9-ти месяцев (от одного полугодия до целого учебного года), примерно от 45 до 60 часов;</a:t>
            </a:r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общим недоразвитием речи и нарушениями чтения и письма, обусловленными общим недоразвитием речи от 1,5 до 2-х лет (на уровне фонем отводится 73-85 занятий; на уровне слова 45-60 занятий; на уровне связной речи 30 занятий; имеющими отклонения фонетического и лексико-грамматического развития 65-95 часов.</a:t>
            </a:r>
          </a:p>
          <a:p>
            <a:pPr marL="0" indent="0" algn="ctr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Количество занятий для детей с ОНР может быть увеличено.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266700" y="1588"/>
            <a:ext cx="8539163" cy="15557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Продолжительность коррекционно-развивающего обучения детей с ТНР, определяется структурой и выраженностью речевого дыхания: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50813" y="1117600"/>
            <a:ext cx="8993187" cy="550862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41AF5-C603-41C0-82E4-D501E2DF8AFD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001713" y="130175"/>
            <a:ext cx="7312025" cy="8572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6700" y="0"/>
            <a:ext cx="8207375" cy="1365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872" name="Содержимое 2"/>
          <p:cNvSpPr txBox="1">
            <a:spLocks/>
          </p:cNvSpPr>
          <p:nvPr/>
        </p:nvSpPr>
        <p:spPr bwMode="auto">
          <a:xfrm>
            <a:off x="150813" y="1312863"/>
            <a:ext cx="90138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Логопедическая помощь осуществляется на основании личного заявления родителей ( законных представителей) и ( или) согласия родителей ( законных представителей) несовершеннолетних обучающихся.</a:t>
            </a:r>
          </a:p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Логопедическая диагностика осуществляется не менее двух раз в год, включая входное и контрольное диагностические мероприятия, продолжительностью не менее 15 календарных дней каждое. По запросу педагогических работников возможна организация внеплановых диагностических мер в отношении обучающихся, демонстрирующих признаки нарушения устной и ( или) письменной речи. В случае инициативы внеплановых диагностических мероприятий педагогическим работником, им должна быть подготовлена педагогическая характеристика обучающегося и оформлено обращение к учителю-логопеду. После получения обращения учитель-логопед ( учителя-логопеды) проводит диагностические  процедуры.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2400"/>
          </a:p>
        </p:txBody>
      </p:sp>
      <p:pic>
        <p:nvPicPr>
          <p:cNvPr id="36873" name="Picture 2" descr="http://expert.kgts.ru/images/content/NormativnieDocume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5364163"/>
            <a:ext cx="16605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2563" y="1277938"/>
            <a:ext cx="8809037" cy="526097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01EBE-FBC4-481E-99EF-8DFEB1BE4D90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7893" name="Группа 13"/>
          <p:cNvGrpSpPr>
            <a:grpSpLocks/>
          </p:cNvGrpSpPr>
          <p:nvPr/>
        </p:nvGrpSpPr>
        <p:grpSpPr bwMode="auto">
          <a:xfrm rot="-1336394">
            <a:off x="6973888" y="222250"/>
            <a:ext cx="1819275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0221" y="5011004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1328" y="5476237"/>
              <a:ext cx="1059532" cy="105833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0036" y="5737034"/>
              <a:ext cx="823406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0567" y="5853488"/>
              <a:ext cx="714426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95505" y="5990306"/>
              <a:ext cx="563062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82563" y="0"/>
            <a:ext cx="8207375" cy="13652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39725" y="1481138"/>
            <a:ext cx="8461375" cy="4714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Министерства просвещения  Российской Федерации  от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31 мая 2021 № 286 « Об утверждении федерального государственного образовательного стандарта начального общего образования»; Приказ министерства просвещения Российской Федерации от 31 мая 2021 № 287 « Об утверждении федерального государственного образовательного стандарта  основного общего образования»;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Министерство просвещения РФ утвердило изменения к Порядку обучения по основным общеобразовательным программам. Правки вступят в силу с 1 сентября 2022 и будут действовать до 1 сентября 2027. Прежняя редакция приказа датирована 22 марта 2021 года. Нынешние изменения в большей степени коснулись пунктов 29, 35, 37 и 38 этого документа,  в отношении  детей с ОВЗ и умственной отсталостью.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001713" y="130175"/>
            <a:ext cx="7312025" cy="85725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77788" y="-434975"/>
            <a:ext cx="8655050" cy="606266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 в новых начинаниях,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коллеги!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B4BB-4069-4BA1-BA56-0A669DA400E8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8918" name="Picture 2" descr="https://vestnickprimanich.ru/wp-content/uploads/2020/09/i3RBFI19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071938"/>
            <a:ext cx="34353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550"/>
            <a:ext cx="8653463" cy="482441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8C398-098E-43DA-A075-A850711549CE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25425"/>
            <a:ext cx="9663113" cy="121602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Инвалид - это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6" name="Группа 13"/>
          <p:cNvGrpSpPr>
            <a:grpSpLocks/>
          </p:cNvGrpSpPr>
          <p:nvPr/>
        </p:nvGrpSpPr>
        <p:grpSpPr bwMode="auto">
          <a:xfrm rot="-1752005">
            <a:off x="7466013" y="579438"/>
            <a:ext cx="1535112" cy="400050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7365" y="5030002"/>
              <a:ext cx="152114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6083" y="5487363"/>
              <a:ext cx="1054751" cy="105833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99249" y="5740149"/>
              <a:ext cx="825145" cy="798286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0488" y="5851045"/>
              <a:ext cx="710342" cy="68942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2803" y="6005945"/>
              <a:ext cx="559665" cy="544286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5128" name="TextBox 13"/>
          <p:cNvSpPr txBox="1">
            <a:spLocks noChangeArrowheads="1"/>
          </p:cNvSpPr>
          <p:nvPr/>
        </p:nvSpPr>
        <p:spPr bwMode="auto">
          <a:xfrm>
            <a:off x="393700" y="1898650"/>
            <a:ext cx="8188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лицо, которое имеет нарушение здоровья со стойким расстройством функций организма, обусловленное заболеваниями, последствиями травм или дефектами приводящее к ограничению жизнедеятельности и вызывающие  необходимость его социальной защиты.</a:t>
            </a:r>
          </a:p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Статус инвалида гражданам России присваивает Бюро медико-социальной экспертизы. </a:t>
            </a:r>
          </a:p>
        </p:txBody>
      </p:sp>
      <p:pic>
        <p:nvPicPr>
          <p:cNvPr id="5129" name="Picture 2" descr="https://i.pinimg.com/originals/f1/86/f3/f186f389c3864cf4978637463e770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410075"/>
            <a:ext cx="2566988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63513" y="1060450"/>
            <a:ext cx="9144000" cy="547846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BD7BA-BBB3-429E-8119-B835A2404812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293688" y="1152525"/>
            <a:ext cx="8653462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современных условиях  проблема увеличения контингента детей с ограниченными возможностями здоровья, в том числе детей с речевыми нарушениями неуклонно растет во всем мире, равно, как и в нашем городе.</a:t>
            </a: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Соликамского городского округа   функционирует дифференцированная сеть образовательных учреждений различной направленности, в которой на конец 2021-2022  учебного года обучался 1041   ребенок  со статусом « ОВЗ». </a:t>
            </a: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числе: 316 детей дошкольного возраста, детей школьного возраста  со статусом ОВЗ 725 человек.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Данные дети воспитываются и обучаются по АООП ДО , НОО и ООО различных нозологий. Из них 26человек обучаются по АООП обучающихся с ТНР.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163513" y="142875"/>
            <a:ext cx="8694737" cy="688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Дети с ОВЗ на территории СГО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93663" y="1031875"/>
            <a:ext cx="9007475" cy="535622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3132C-56A9-45CD-8C79-89FD84634F30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211138" y="1162050"/>
            <a:ext cx="87725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массовых логопедических диагностик на начало  2021-2022 учебного года обследовано  5217 детей , из них детей дошкольного возраста  - 2615 человек; детей  школьного возраста- 2602 . </a:t>
            </a: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Выявлено с нарушениями речи – 3125 детей, что составляет 59,9 % от общего количества, из них детей дошкольного возраста – 2234 , что составляет 85 % от общего количества;</a:t>
            </a: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школьного возраста -891, что составляет 34% от общего количества .</a:t>
            </a: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Получали логопедическую помощь в условиях логопунктов МОУ-1184 человека. Из них детей дошкольного возраста- 809, что составляет 36% от общего количества ; школьного возраста- 375, что составляет 14 % от общего количества.</a:t>
            </a: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93663" y="157163"/>
            <a:ext cx="8696325" cy="68738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Массовые диагностики на территории СГО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131888"/>
            <a:ext cx="8980488" cy="522763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C8642-5A85-42CA-A6D7-87FC2D9E3896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93663" y="1243013"/>
            <a:ext cx="87407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Следует отметить, что количество детей с   ОВЗ ежегодно увеличивается.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И следует отметить, самая многочисленная категория детей со статусом ОВЗ- это дети с задержкой психического развития.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Новая образовательная политика нашей страны способствует совершенствованию образования указанной категории  детей  и повышению эффективности оказания психолого – педагогической , медицинской и социальной помощи.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Право детей с ограниченными возможностями здоровья ( далее ОВЗ) и с инвалидностью на образование регламентирует законодательный акт Федеральный закон от 29 декабря 2012 г. № 273 – ФЗ « Об образовании в Российской Федерации», который обязывает федеральные  государственные органы, органы государственной власти субьектов  Российской Федерации и органы местного самоуправления создавать необходимые условия для получения без дискриминации качественного образования лицами названных категорий, для коррекции нарушений развития и социальной адаптации.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93663" y="157163"/>
            <a:ext cx="8696325" cy="68738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Право на образование детей с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9700" y="1146175"/>
            <a:ext cx="8926513" cy="5113338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EF06F-DBB6-4051-94B8-FD1B71F5BA1D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139700" y="1157288"/>
            <a:ext cx="8694738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>
                <a:latin typeface="Times New Roman" pitchFamily="18" charset="0"/>
                <a:cs typeface="Times New Roman" pitchFamily="18" charset="0"/>
              </a:rPr>
              <a:t>в целях реализации права каждого человека на образование федеральными государственными органами, органами государственной власти субьектов Российской Федерации и органами местного самоуправления « создаются необходимые условия для получения без дискриминации качественного образования лицами с ограниченными возможностями здоровья, для коррекции нарушений развития и социальной адаптации, оказания ранней коррекционной помощи на основе 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посредством  организации инклюзивного образования лиц с ограниченными возможностями здоровья»       </a:t>
            </a:r>
          </a:p>
        </p:txBody>
      </p:sp>
      <p:pic>
        <p:nvPicPr>
          <p:cNvPr id="9222" name="Picture 6" descr="http://www.schoolage.ru/uploads/users/59/171/%D0%A4%D0%93%D0%9E%D0%A1/%D0%B7%D0%B0%D0%B3%D1%80%D1%83%D0%B6%D0%B5%D0%BD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805488"/>
            <a:ext cx="32797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с одним вырезанным углом 19"/>
          <p:cNvSpPr/>
          <p:nvPr/>
        </p:nvSpPr>
        <p:spPr>
          <a:xfrm>
            <a:off x="139700" y="211138"/>
            <a:ext cx="8694738" cy="83343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Право на образование детей с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52400" y="1347788"/>
            <a:ext cx="8991600" cy="519112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3310-85BA-411F-BE43-63C8BA6ABB7B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39713" y="77788"/>
            <a:ext cx="8904287" cy="1130300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 79  ч. 3  Закона « Об образовании в Российской Федерации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«Организация получения образования обучающимися с ограниченными возможностями здоровья»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30188"/>
            <a:ext cx="8686800" cy="11176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152400" y="1606550"/>
            <a:ext cx="885031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1. 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3"/>
              </a:rPr>
              <a:t>индивидуальной программой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реабилитации инвалида.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2. 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программам.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 таких организациях создаются специальные условия для получения образования указанными обучающимися.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4"/>
              </a:rPr>
              <a:t>доступа</a:t>
            </a:r>
            <a:r>
              <a:rPr lang="ru-RU" sz="1600" u="sng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здания организаций, осуществляющих образовательную деятельность, и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5"/>
              </a:rPr>
              <a:t>другие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eaLnBrk="1" hangingPunct="1">
              <a:buFont typeface="Arial" charset="0"/>
              <a:buChar char="•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3032</Words>
  <Application>Microsoft Office PowerPoint</Application>
  <PresentationFormat>Экран (4:3)</PresentationFormat>
  <Paragraphs>527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45</cp:revision>
  <cp:lastPrinted>2017-03-23T05:24:46Z</cp:lastPrinted>
  <dcterms:created xsi:type="dcterms:W3CDTF">2013-01-28T12:37:44Z</dcterms:created>
  <dcterms:modified xsi:type="dcterms:W3CDTF">2022-08-19T04:57:22Z</dcterms:modified>
</cp:coreProperties>
</file>